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7" r:id="rId2"/>
    <p:sldId id="256"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Lst>
  <p:sldSz cx="9144000" cy="6858000" type="screen4x3"/>
  <p:notesSz cx="6858000" cy="9144000"/>
  <p:custDataLst>
    <p:tags r:id="rId19"/>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13" d="100"/>
          <a:sy n="113" d="100"/>
        </p:scale>
        <p:origin x="-690"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45AF7A-D6B5-46B4-B63E-7BBEE7E36C87}" type="datetimeFigureOut">
              <a:rPr lang="fr-FR" smtClean="0"/>
              <a:pPr/>
              <a:t>14/02/2012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072DC-1674-4F15-A029-D53035FDA133}" type="slidenum">
              <a:rPr lang="fr-FR" smtClean="0"/>
              <a:pPr/>
              <a:t>‹N°›</a:t>
            </a:fld>
            <a:endParaRPr lang="fr-FR"/>
          </a:p>
        </p:txBody>
      </p:sp>
    </p:spTree>
    <p:extLst>
      <p:ext uri="{BB962C8B-B14F-4D97-AF65-F5344CB8AC3E}">
        <p14:creationId xmlns:p14="http://schemas.microsoft.com/office/powerpoint/2010/main" xmlns="" val="38586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9A072DC-1674-4F15-A029-D53035FDA133}" type="slidenum">
              <a:rPr lang="fr-FR" smtClean="0"/>
              <a:pPr/>
              <a:t>2</a:t>
            </a:fld>
            <a:endParaRPr lang="fr-FR"/>
          </a:p>
        </p:txBody>
      </p:sp>
    </p:spTree>
    <p:extLst>
      <p:ext uri="{BB962C8B-B14F-4D97-AF65-F5344CB8AC3E}">
        <p14:creationId xmlns:p14="http://schemas.microsoft.com/office/powerpoint/2010/main" xmlns="" val="1499021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p14="http://schemas.microsoft.com/office/powerpoint/2010/main" xmlns="" val="1233826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p14="http://schemas.microsoft.com/office/powerpoint/2010/main" xmlns="" val="4028026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p14="http://schemas.microsoft.com/office/powerpoint/2010/main" xmlns="" val="260168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p14="http://schemas.microsoft.com/office/powerpoint/2010/main" xmlns="" val="62786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p14="http://schemas.microsoft.com/office/powerpoint/2010/main" xmlns="" val="681961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p14="http://schemas.microsoft.com/office/powerpoint/2010/main" xmlns="" val="4248010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p14="http://schemas.microsoft.com/office/powerpoint/2010/main" xmlns="" val="3855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p14="http://schemas.microsoft.com/office/powerpoint/2010/main" xmlns="" val="74445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p14="http://schemas.microsoft.com/office/powerpoint/2010/main" xmlns="" val="212772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p14="http://schemas.microsoft.com/office/powerpoint/2010/main" xmlns="" val="2431080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D7394EA-6A3C-474E-8CA6-41F257F564E8}" type="datetimeFigureOut">
              <a:rPr lang="fr-FR" smtClean="0"/>
              <a:pPr/>
              <a:t>14/02/2012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38B4CD-4087-40EA-9DE8-C82CEE395278}" type="slidenum">
              <a:rPr lang="fr-FR" smtClean="0"/>
              <a:pPr/>
              <a:t>‹N°›</a:t>
            </a:fld>
            <a:endParaRPr lang="fr-FR"/>
          </a:p>
        </p:txBody>
      </p:sp>
    </p:spTree>
    <p:extLst>
      <p:ext uri="{BB962C8B-B14F-4D97-AF65-F5344CB8AC3E}">
        <p14:creationId xmlns:p14="http://schemas.microsoft.com/office/powerpoint/2010/main" xmlns="" val="341345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394EA-6A3C-474E-8CA6-41F257F564E8}" type="datetimeFigureOut">
              <a:rPr lang="fr-FR" smtClean="0"/>
              <a:pPr/>
              <a:t>14/02/2012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8B4CD-4087-40EA-9DE8-C82CEE395278}" type="slidenum">
              <a:rPr lang="fr-FR" smtClean="0"/>
              <a:pPr/>
              <a:t>‹N°›</a:t>
            </a:fld>
            <a:endParaRPr lang="fr-FR"/>
          </a:p>
        </p:txBody>
      </p:sp>
    </p:spTree>
    <p:extLst>
      <p:ext uri="{BB962C8B-B14F-4D97-AF65-F5344CB8AC3E}">
        <p14:creationId xmlns:p14="http://schemas.microsoft.com/office/powerpoint/2010/main" xmlns="" val="4104898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 1" descr="FSP_Seminaire_Saint-louis.jpg"/>
          <p:cNvPicPr>
            <a:picLocks noGrp="1" noChangeAspect="1"/>
          </p:cNvPicPr>
          <p:nvPr isPhoto="1"/>
        </p:nvPicPr>
        <p:blipFill>
          <a:blip r:embed="rId2" cstate="print"/>
          <a:srcRect/>
          <a:stretch>
            <a:fillRect/>
          </a:stretch>
        </p:blipFill>
        <p:spPr bwMode="auto">
          <a:xfrm>
            <a:off x="0" y="196850"/>
            <a:ext cx="9144000" cy="64643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lgn="just"/>
            <a:r>
              <a:rPr lang="fr-FR" b="1" dirty="0"/>
              <a:t>Conclusion :</a:t>
            </a:r>
            <a:r>
              <a:rPr lang="fr-FR" dirty="0"/>
              <a:t> Le mot ethnologie a été utilisé en France pour désigner l’étude des sociétés dites primitives (ou « ethnies »). Celui d’anthropologie fut longtemps identifié à l’anthropologie physique, c’est-à-dire à l’étude morphologique des « races » humaines. Dans les années 50, Claude Lévi-Strauss introduisit en France le terme d’anthropologie dans le sens où l’employaient les Anglo-Saxons. Il désigne alors à la fois la connaissance synthétique de l’organisation des sociétés archaïques et, plus généralement, l’étude globale de l’homme.</a:t>
            </a:r>
          </a:p>
          <a:p>
            <a:endParaRPr lang="fr-FR" dirty="0"/>
          </a:p>
        </p:txBody>
      </p:sp>
    </p:spTree>
    <p:extLst>
      <p:ext uri="{BB962C8B-B14F-4D97-AF65-F5344CB8AC3E}">
        <p14:creationId xmlns:p14="http://schemas.microsoft.com/office/powerpoint/2010/main" xmlns="" val="3413521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lgn="just"/>
            <a:r>
              <a:rPr lang="fr-FR" dirty="0"/>
              <a:t>Décrire une société relève de l’ethnographie. Analyser ces matériaux à l’aide d’un système conceptuel relève de l’ethnologie. Comparer par rapport à sa société d’origine, par rapport à d’autres sociétés pour la découverte des invariants, des </a:t>
            </a:r>
            <a:r>
              <a:rPr lang="fr-FR" dirty="0" smtClean="0"/>
              <a:t>universaux culturels </a:t>
            </a:r>
            <a:r>
              <a:rPr lang="fr-FR" dirty="0"/>
              <a:t>relève de l’anthropologie. Il ne faut surtout pas oublier que le projet de l’anthropologie est de découvrir l’unité du genre humain dans la diversité des cultures.</a:t>
            </a:r>
          </a:p>
          <a:p>
            <a:pPr algn="just"/>
            <a:r>
              <a:rPr lang="fr-FR" dirty="0"/>
              <a:t>Mais l’anthropologie a une histoire.</a:t>
            </a:r>
          </a:p>
          <a:p>
            <a:endParaRPr lang="fr-FR" dirty="0"/>
          </a:p>
        </p:txBody>
      </p:sp>
    </p:spTree>
    <p:extLst>
      <p:ext uri="{BB962C8B-B14F-4D97-AF65-F5344CB8AC3E}">
        <p14:creationId xmlns:p14="http://schemas.microsoft.com/office/powerpoint/2010/main" xmlns="" val="501696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D - Histoire de l’Anthropologie.</a:t>
            </a:r>
            <a:r>
              <a:rPr lang="fr-FR" dirty="0"/>
              <a:t/>
            </a:r>
            <a:br>
              <a:rPr lang="fr-FR" dirty="0"/>
            </a:b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b="1" dirty="0"/>
              <a:t>Antiquité </a:t>
            </a:r>
            <a:r>
              <a:rPr lang="fr-FR" dirty="0"/>
              <a:t>: les voyages d’Hérodote.</a:t>
            </a:r>
          </a:p>
          <a:p>
            <a:pPr algn="just"/>
            <a:r>
              <a:rPr lang="fr-FR" dirty="0"/>
              <a:t>Interrogation sur leur appartenance au genre humain. Saint Augustin (354 – 430).</a:t>
            </a:r>
          </a:p>
          <a:p>
            <a:pPr algn="just"/>
            <a:r>
              <a:rPr lang="fr-FR" b="1" dirty="0"/>
              <a:t>Moyen-Age </a:t>
            </a:r>
            <a:r>
              <a:rPr lang="fr-FR" dirty="0"/>
              <a:t>: circulations de récits sur la monstruosité  des hommes (en Ethiopie).</a:t>
            </a:r>
          </a:p>
          <a:p>
            <a:pPr algn="just"/>
            <a:r>
              <a:rPr lang="fr-FR" b="1" dirty="0"/>
              <a:t>A la Renaissance</a:t>
            </a:r>
            <a:r>
              <a:rPr lang="fr-FR" dirty="0"/>
              <a:t> découverte des Amériques. C’est le début d’une longue liste de récits, de chroniques et de descriptions de voyages dont certains ont une véritable dimension </a:t>
            </a:r>
            <a:r>
              <a:rPr lang="fr-FR" dirty="0" smtClean="0"/>
              <a:t>ethnographique. </a:t>
            </a:r>
            <a:r>
              <a:rPr lang="fr-FR" dirty="0"/>
              <a:t>La découverte de l’Amérique va poser un problème de fond aux théologiens : qui sont ces sauvages rencontrés aux Amériques ? Faut-il leur accorder le statut d’humains ?</a:t>
            </a:r>
          </a:p>
          <a:p>
            <a:pPr algn="just"/>
            <a:endParaRPr lang="fr-FR" dirty="0"/>
          </a:p>
        </p:txBody>
      </p:sp>
    </p:spTree>
    <p:extLst>
      <p:ext uri="{BB962C8B-B14F-4D97-AF65-F5344CB8AC3E}">
        <p14:creationId xmlns:p14="http://schemas.microsoft.com/office/powerpoint/2010/main" xmlns="" val="1940719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a:t>Le naturaliste </a:t>
            </a:r>
            <a:r>
              <a:rPr lang="fr-FR" dirty="0" err="1"/>
              <a:t>Cristovaô</a:t>
            </a:r>
            <a:r>
              <a:rPr lang="fr-FR" dirty="0"/>
              <a:t> Acosta (1515-1580), qui prit part aux voyages des conquistadores, est l’un des premiers à affirmer l’unité de l’espèce humaine. Bartolomé de Las Casas (1474 – 1566), qui prit fait et cause pour les Amérindiens, affirme lui aussi qu’ils sont des hommes et méritent la même considération que les Européens.</a:t>
            </a:r>
          </a:p>
        </p:txBody>
      </p:sp>
    </p:spTree>
    <p:extLst>
      <p:ext uri="{BB962C8B-B14F-4D97-AF65-F5344CB8AC3E}">
        <p14:creationId xmlns:p14="http://schemas.microsoft.com/office/powerpoint/2010/main" xmlns="" val="1972570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L’anthropologie naît du mariage entre courants convergents :</a:t>
            </a:r>
            <a:br>
              <a:rPr lang="fr-FR" dirty="0"/>
            </a:br>
            <a:endParaRPr lang="fr-FR" dirty="0"/>
          </a:p>
        </p:txBody>
      </p:sp>
      <p:sp>
        <p:nvSpPr>
          <p:cNvPr id="3" name="Espace réservé du contenu 2"/>
          <p:cNvSpPr>
            <a:spLocks noGrp="1"/>
          </p:cNvSpPr>
          <p:nvPr>
            <p:ph idx="1"/>
          </p:nvPr>
        </p:nvSpPr>
        <p:spPr/>
        <p:txBody>
          <a:bodyPr>
            <a:normAutofit lnSpcReduction="10000"/>
          </a:bodyPr>
          <a:lstStyle/>
          <a:p>
            <a:pPr lvl="0" algn="just"/>
            <a:r>
              <a:rPr lang="fr-FR" dirty="0" smtClean="0"/>
              <a:t>Les apports des naturalistes (Linné, Buffon) qui cherchent à classer l’homme au sein des espèces naturelles.</a:t>
            </a:r>
          </a:p>
          <a:p>
            <a:pPr lvl="0" algn="just"/>
            <a:r>
              <a:rPr lang="fr-FR" dirty="0" smtClean="0"/>
              <a:t>Les réflexions des philosophes des Lumières (de Rousseau à Kant) qui proposent une théorie de la nature humaine ;</a:t>
            </a:r>
          </a:p>
          <a:p>
            <a:pPr lvl="0" algn="just"/>
            <a:r>
              <a:rPr lang="fr-FR" dirty="0" smtClean="0"/>
              <a:t>Enfin, les récits et les observations issus de la seconde vague d’exploration (en Afrique, en Amérique, dans le pacifique</a:t>
            </a:r>
          </a:p>
          <a:p>
            <a:endParaRPr lang="fr-FR" dirty="0"/>
          </a:p>
        </p:txBody>
      </p:sp>
    </p:spTree>
    <p:extLst>
      <p:ext uri="{BB962C8B-B14F-4D97-AF65-F5344CB8AC3E}">
        <p14:creationId xmlns:p14="http://schemas.microsoft.com/office/powerpoint/2010/main" xmlns="" val="29720968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Au XIXème un nouveau regard sur la condition humaine.</a:t>
            </a:r>
            <a:br>
              <a:rPr lang="fr-FR" dirty="0" smtClean="0"/>
            </a:br>
            <a:endParaRPr lang="fr-FR" dirty="0"/>
          </a:p>
        </p:txBody>
      </p:sp>
      <p:sp>
        <p:nvSpPr>
          <p:cNvPr id="3" name="Espace réservé du contenu 2"/>
          <p:cNvSpPr>
            <a:spLocks noGrp="1"/>
          </p:cNvSpPr>
          <p:nvPr>
            <p:ph idx="1"/>
          </p:nvPr>
        </p:nvSpPr>
        <p:spPr/>
        <p:txBody>
          <a:bodyPr/>
          <a:lstStyle/>
          <a:p>
            <a:pPr algn="just"/>
            <a:r>
              <a:rPr lang="fr-FR" dirty="0"/>
              <a:t>Une mutation dans la conception de l’homme s’est donc opérée par rapport aux siècles précédents. Philosophes, naturalistes et savants ont forgé peu à peu une nouvelle vision de </a:t>
            </a:r>
            <a:r>
              <a:rPr lang="fr-FR" dirty="0" smtClean="0"/>
              <a:t>l’humanité </a:t>
            </a:r>
            <a:r>
              <a:rPr lang="fr-FR" dirty="0"/>
              <a:t>qui s’accorde sur les points suivants :</a:t>
            </a:r>
          </a:p>
          <a:p>
            <a:endParaRPr lang="fr-FR" dirty="0"/>
          </a:p>
        </p:txBody>
      </p:sp>
    </p:spTree>
    <p:extLst>
      <p:ext uri="{BB962C8B-B14F-4D97-AF65-F5344CB8AC3E}">
        <p14:creationId xmlns:p14="http://schemas.microsoft.com/office/powerpoint/2010/main" xmlns="" val="4022741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pPr lvl="0" algn="just"/>
            <a:r>
              <a:rPr lang="fr-FR" dirty="0"/>
              <a:t>Il n’existe qu’un seul genre humain, différent de tout le reste du genre animal. Les caractéristiques de l’humain sont le langage, la pensée, la technique, la vie en société.</a:t>
            </a:r>
          </a:p>
          <a:p>
            <a:pPr lvl="0" algn="just"/>
            <a:r>
              <a:rPr lang="fr-FR" dirty="0"/>
              <a:t>Au sein de l’espèce humaine, il existe des variétés ou races différentes (Linné, Buffon), distinctes selon leurs facultés, habiletés, dignité. On s’accorde à admettre qu’il existe des degrés de civilisation entre « sauvage » et « civilisés ». Le mot civilisation se développe surtout à l’époque des Lumières.</a:t>
            </a:r>
          </a:p>
          <a:p>
            <a:pPr lvl="0" algn="just"/>
            <a:r>
              <a:rPr lang="fr-FR" dirty="0"/>
              <a:t>En cette fin du XVIIIème siècle, enfin, émerge le projet d’une nouvelle science de l’homme ». L’anthropologie naissante est investie d’une mission : penser l’homme dans sa globalité et sa diversité.</a:t>
            </a:r>
          </a:p>
          <a:p>
            <a:endParaRPr lang="fr-FR" dirty="0"/>
          </a:p>
        </p:txBody>
      </p:sp>
    </p:spTree>
    <p:extLst>
      <p:ext uri="{BB962C8B-B14F-4D97-AF65-F5344CB8AC3E}">
        <p14:creationId xmlns:p14="http://schemas.microsoft.com/office/powerpoint/2010/main" xmlns="" val="1570237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216769"/>
            <a:ext cx="7772400" cy="1470025"/>
          </a:xfrm>
        </p:spPr>
        <p:txBody>
          <a:bodyPr>
            <a:normAutofit fontScale="90000"/>
          </a:bodyPr>
          <a:lstStyle/>
          <a:p>
            <a:r>
              <a:rPr lang="fr-FR" b="1" dirty="0"/>
              <a:t>Les concepts d’anthropologie, de sociologie et d’ethnologie.</a:t>
            </a:r>
            <a:r>
              <a:rPr lang="fr-FR" dirty="0"/>
              <a:t/>
            </a:r>
            <a:br>
              <a:rPr lang="fr-FR" dirty="0"/>
            </a:br>
            <a:endParaRPr lang="fr-FR" dirty="0"/>
          </a:p>
        </p:txBody>
      </p:sp>
      <p:sp>
        <p:nvSpPr>
          <p:cNvPr id="3" name="Sous-titre 2"/>
          <p:cNvSpPr>
            <a:spLocks noGrp="1"/>
          </p:cNvSpPr>
          <p:nvPr>
            <p:ph type="subTitle" idx="1"/>
          </p:nvPr>
        </p:nvSpPr>
        <p:spPr>
          <a:xfrm>
            <a:off x="1371600" y="2972544"/>
            <a:ext cx="6400800" cy="1752600"/>
          </a:xfrm>
        </p:spPr>
        <p:txBody>
          <a:bodyPr>
            <a:noAutofit/>
          </a:bodyPr>
          <a:lstStyle/>
          <a:p>
            <a:pPr algn="just"/>
            <a:r>
              <a:rPr lang="fr-FR" sz="1800" dirty="0">
                <a:solidFill>
                  <a:schemeClr val="tx1"/>
                </a:solidFill>
              </a:rPr>
              <a:t>Ces trois concepts qui sont en réalités trois disciplines que j’appelle des sœurs jumelles car elles sont interconnectées historiquement, épistémologiquement et méthodiquement.  S’il est admis aujourd’hui que l’ethnologie est une étape, une dimension de la démarche </a:t>
            </a:r>
            <a:r>
              <a:rPr lang="fr-FR" sz="1800" dirty="0" smtClean="0">
                <a:solidFill>
                  <a:schemeClr val="tx1"/>
                </a:solidFill>
              </a:rPr>
              <a:t>anthropologique. </a:t>
            </a:r>
            <a:r>
              <a:rPr lang="fr-FR" sz="1800" dirty="0">
                <a:solidFill>
                  <a:schemeClr val="tx1"/>
                </a:solidFill>
              </a:rPr>
              <a:t>La sociologie </a:t>
            </a:r>
            <a:r>
              <a:rPr lang="fr-FR" sz="1800" dirty="0" smtClean="0">
                <a:solidFill>
                  <a:schemeClr val="tx1"/>
                </a:solidFill>
              </a:rPr>
              <a:t>elle, </a:t>
            </a:r>
            <a:r>
              <a:rPr lang="fr-FR" sz="1800" dirty="0">
                <a:solidFill>
                  <a:schemeClr val="tx1"/>
                </a:solidFill>
              </a:rPr>
              <a:t>constitue un champ disciplinaire à part.</a:t>
            </a:r>
          </a:p>
          <a:p>
            <a:pPr algn="just"/>
            <a:r>
              <a:rPr lang="fr-FR" sz="1800" dirty="0">
                <a:solidFill>
                  <a:schemeClr val="tx1"/>
                </a:solidFill>
              </a:rPr>
              <a:t>Pour des raisons didactiques </a:t>
            </a:r>
            <a:r>
              <a:rPr lang="fr-FR" sz="1800" dirty="0" smtClean="0">
                <a:solidFill>
                  <a:schemeClr val="tx1"/>
                </a:solidFill>
              </a:rPr>
              <a:t>je vais </a:t>
            </a:r>
            <a:r>
              <a:rPr lang="fr-FR" sz="1800" dirty="0">
                <a:solidFill>
                  <a:schemeClr val="tx1"/>
                </a:solidFill>
              </a:rPr>
              <a:t>présenter dans une première partie les trois termes que </a:t>
            </a:r>
            <a:r>
              <a:rPr lang="fr-FR" sz="1800" dirty="0" smtClean="0">
                <a:solidFill>
                  <a:schemeClr val="tx1"/>
                </a:solidFill>
              </a:rPr>
              <a:t>sont </a:t>
            </a:r>
            <a:r>
              <a:rPr lang="fr-FR" sz="1800" dirty="0">
                <a:solidFill>
                  <a:schemeClr val="tx1"/>
                </a:solidFill>
              </a:rPr>
              <a:t>l’ethnographie, l’ethnologie et l’anthropologie qui constituent trois moments d’une même démarche. Et dans un deuxième temps je présenterai la sociologie.</a:t>
            </a:r>
          </a:p>
          <a:p>
            <a:pPr algn="just"/>
            <a:endParaRPr lang="fr-FR" sz="1800" dirty="0">
              <a:solidFill>
                <a:schemeClr val="tx1"/>
              </a:solidFill>
            </a:endParaRPr>
          </a:p>
        </p:txBody>
      </p:sp>
    </p:spTree>
    <p:extLst>
      <p:ext uri="{BB962C8B-B14F-4D97-AF65-F5344CB8AC3E}">
        <p14:creationId xmlns:p14="http://schemas.microsoft.com/office/powerpoint/2010/main" xmlns="" val="3037023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61851"/>
            <a:ext cx="8229600" cy="1143000"/>
          </a:xfrm>
        </p:spPr>
        <p:txBody>
          <a:bodyPr>
            <a:normAutofit fontScale="90000"/>
          </a:bodyPr>
          <a:lstStyle/>
          <a:p>
            <a:r>
              <a:rPr lang="fr-FR" b="1" dirty="0"/>
              <a:t>I - Ethnographie, Ethnologie et anthropologie.</a:t>
            </a:r>
            <a:r>
              <a:rPr lang="fr-FR" dirty="0"/>
              <a:t/>
            </a:r>
            <a:br>
              <a:rPr lang="fr-FR" dirty="0"/>
            </a:br>
            <a:endParaRPr lang="fr-FR" dirty="0"/>
          </a:p>
        </p:txBody>
      </p:sp>
      <p:sp>
        <p:nvSpPr>
          <p:cNvPr id="3" name="Espace réservé du contenu 2"/>
          <p:cNvSpPr>
            <a:spLocks noGrp="1"/>
          </p:cNvSpPr>
          <p:nvPr>
            <p:ph idx="1"/>
          </p:nvPr>
        </p:nvSpPr>
        <p:spPr>
          <a:xfrm>
            <a:off x="457200" y="2287413"/>
            <a:ext cx="8229600" cy="4525963"/>
          </a:xfrm>
        </p:spPr>
        <p:txBody>
          <a:bodyPr/>
          <a:lstStyle/>
          <a:p>
            <a:pPr algn="just"/>
            <a:r>
              <a:rPr lang="fr-FR" dirty="0"/>
              <a:t>Voilà trois termes, trois disciplines qu’on a parfois tendance à mélanger alors que ce sont les trois étapes d’une même discipline.</a:t>
            </a:r>
          </a:p>
          <a:p>
            <a:endParaRPr lang="fr-FR" dirty="0"/>
          </a:p>
        </p:txBody>
      </p:sp>
    </p:spTree>
    <p:extLst>
      <p:ext uri="{BB962C8B-B14F-4D97-AF65-F5344CB8AC3E}">
        <p14:creationId xmlns:p14="http://schemas.microsoft.com/office/powerpoint/2010/main" xmlns="" val="1541377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 - Ethnographie.</a:t>
            </a:r>
            <a:r>
              <a:rPr lang="fr-FR" dirty="0"/>
              <a:t/>
            </a:r>
            <a:br>
              <a:rPr lang="fr-FR" dirty="0"/>
            </a:br>
            <a:endParaRPr lang="fr-FR" dirty="0"/>
          </a:p>
        </p:txBody>
      </p:sp>
      <p:sp>
        <p:nvSpPr>
          <p:cNvPr id="3" name="Espace réservé du contenu 2"/>
          <p:cNvSpPr>
            <a:spLocks noGrp="1"/>
          </p:cNvSpPr>
          <p:nvPr>
            <p:ph idx="1"/>
          </p:nvPr>
        </p:nvSpPr>
        <p:spPr/>
        <p:txBody>
          <a:bodyPr>
            <a:normAutofit fontScale="70000" lnSpcReduction="20000"/>
          </a:bodyPr>
          <a:lstStyle/>
          <a:p>
            <a:pPr algn="just"/>
            <a:r>
              <a:rPr lang="fr-FR" dirty="0"/>
              <a:t>Du grec ethnos qui veut dire peuple et </a:t>
            </a:r>
            <a:r>
              <a:rPr lang="fr-FR" dirty="0" err="1" smtClean="0"/>
              <a:t>graphein</a:t>
            </a:r>
            <a:r>
              <a:rPr lang="fr-FR" dirty="0" smtClean="0"/>
              <a:t> </a:t>
            </a:r>
            <a:r>
              <a:rPr lang="fr-FR" dirty="0"/>
              <a:t>qui veut dire description. C’est l’historien allemand B. G. NIEBUHR (27 aout 1776 – 2 janvier 1831) qui semble avoir créé le mot en 1810.  Donc c’est la description des peuples</a:t>
            </a:r>
            <a:r>
              <a:rPr lang="fr-FR" dirty="0" smtClean="0"/>
              <a:t>. </a:t>
            </a:r>
            <a:r>
              <a:rPr lang="fr-FR" dirty="0"/>
              <a:t>C’est la description des faits dont l’ethnologie est la science.</a:t>
            </a:r>
          </a:p>
          <a:p>
            <a:pPr algn="just"/>
            <a:r>
              <a:rPr lang="fr-FR" dirty="0"/>
              <a:t>L’ethnographie correspond à un travail descriptif d’observation et d’écriture, comportant collecte de données et de documents et leur première description empirique (graphie) sous forme d’enregistrement des faits humains, traductions, classement des éléments que l’on estime pertinents pour la compréhension d’une société ou d’une institution. Elle donne lieu à des monographies de divers aspects de cette société. Une monographie peut porter aussi bien sur une ethnie d’Océanie que sur un village d’Europe, sur une fête régionale que sur les </a:t>
            </a:r>
            <a:r>
              <a:rPr lang="fr-FR" i="1" dirty="0"/>
              <a:t>tifosi</a:t>
            </a:r>
            <a:r>
              <a:rPr lang="fr-FR" dirty="0"/>
              <a:t> dans le football italien. Description, inventaire, classification des coutumes et traditions exotiques ou populaires sont aussi les tâches qu’effectuent les muséographes.</a:t>
            </a:r>
          </a:p>
          <a:p>
            <a:endParaRPr lang="fr-FR" dirty="0"/>
          </a:p>
        </p:txBody>
      </p:sp>
    </p:spTree>
    <p:extLst>
      <p:ext uri="{BB962C8B-B14F-4D97-AF65-F5344CB8AC3E}">
        <p14:creationId xmlns:p14="http://schemas.microsoft.com/office/powerpoint/2010/main" xmlns="" val="1601540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B - Ethnologie.</a:t>
            </a:r>
            <a:r>
              <a:rPr lang="fr-FR" dirty="0"/>
              <a:t/>
            </a:r>
            <a:br>
              <a:rPr lang="fr-FR" dirty="0"/>
            </a:b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dirty="0"/>
              <a:t>Du grec Ethnos (peuples) et logos (science), donc science des peuples, des ethnies (des races). Le mot apparaît en français dans un livre de Alexandre </a:t>
            </a:r>
            <a:r>
              <a:rPr lang="fr-FR" dirty="0" err="1"/>
              <a:t>Cesar</a:t>
            </a:r>
            <a:r>
              <a:rPr lang="fr-FR" dirty="0"/>
              <a:t> CHAVANNES (1731 – 1800) (moraliste suisse) : </a:t>
            </a:r>
            <a:r>
              <a:rPr lang="fr-FR" i="1" dirty="0"/>
              <a:t>Essai sur l’éducation intellectuelle avec le projet d’une science nouvelle</a:t>
            </a:r>
            <a:r>
              <a:rPr lang="fr-FR" dirty="0"/>
              <a:t> en 1787.  Décrire objectivement, classer les masques des populations de la Nouvelle Guinée relève de l’ethnographie ; relier ces masques aux cultures de Nouvelle-Guinée, en étudier les fonctions, la distribution, la signification, </a:t>
            </a:r>
            <a:r>
              <a:rPr lang="fr-FR" dirty="0" err="1"/>
              <a:t>etc</a:t>
            </a:r>
            <a:r>
              <a:rPr lang="fr-FR" dirty="0"/>
              <a:t>, cela relève de l’ethnologie. C’était l’étude des peuples dits primitifs à l’aide d’un système conceptuel bien déterminé. </a:t>
            </a:r>
          </a:p>
          <a:p>
            <a:endParaRPr lang="fr-FR" dirty="0"/>
          </a:p>
        </p:txBody>
      </p:sp>
    </p:spTree>
    <p:extLst>
      <p:ext uri="{BB962C8B-B14F-4D97-AF65-F5344CB8AC3E}">
        <p14:creationId xmlns:p14="http://schemas.microsoft.com/office/powerpoint/2010/main" xmlns="" val="3583807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C - Anthropologie.</a:t>
            </a:r>
            <a:r>
              <a:rPr lang="fr-FR" dirty="0"/>
              <a:t/>
            </a:r>
            <a:br>
              <a:rPr lang="fr-FR" dirty="0"/>
            </a:br>
            <a:endParaRPr lang="fr-FR" dirty="0"/>
          </a:p>
        </p:txBody>
      </p:sp>
      <p:sp>
        <p:nvSpPr>
          <p:cNvPr id="3" name="Espace réservé du contenu 2"/>
          <p:cNvSpPr>
            <a:spLocks noGrp="1"/>
          </p:cNvSpPr>
          <p:nvPr>
            <p:ph idx="1"/>
          </p:nvPr>
        </p:nvSpPr>
        <p:spPr/>
        <p:txBody>
          <a:bodyPr/>
          <a:lstStyle/>
          <a:p>
            <a:pPr algn="just"/>
            <a:r>
              <a:rPr lang="fr-FR" dirty="0" err="1"/>
              <a:t>Antropos</a:t>
            </a:r>
            <a:r>
              <a:rPr lang="fr-FR" dirty="0"/>
              <a:t> (l’homme) et logos (science). Donc science de l’homme. Théoriquement, l’anthropologie désigne la science de l’homme en général. De ce point de vue, la psychologie, le droit, la sociologie, </a:t>
            </a:r>
            <a:r>
              <a:rPr lang="fr-FR" dirty="0" err="1"/>
              <a:t>etc</a:t>
            </a:r>
            <a:r>
              <a:rPr lang="fr-FR" dirty="0"/>
              <a:t>, sont des aspects de l’anthropologie. Mais cette perspective est abandonnée.</a:t>
            </a:r>
          </a:p>
          <a:p>
            <a:pPr algn="just"/>
            <a:r>
              <a:rPr lang="fr-FR" dirty="0"/>
              <a:t>En fait le terme a deux significations.</a:t>
            </a:r>
          </a:p>
          <a:p>
            <a:endParaRPr lang="fr-FR" dirty="0" smtClean="0"/>
          </a:p>
          <a:p>
            <a:endParaRPr lang="fr-FR" dirty="0"/>
          </a:p>
          <a:p>
            <a:endParaRPr lang="fr-FR" dirty="0" smtClean="0"/>
          </a:p>
          <a:p>
            <a:endParaRPr lang="fr-FR" dirty="0"/>
          </a:p>
          <a:p>
            <a:endParaRPr lang="fr-FR" dirty="0" smtClean="0"/>
          </a:p>
          <a:p>
            <a:pPr marL="0" indent="0">
              <a:buNone/>
            </a:pPr>
            <a:endParaRPr lang="fr-FR" dirty="0"/>
          </a:p>
        </p:txBody>
      </p:sp>
    </p:spTree>
    <p:extLst>
      <p:ext uri="{BB962C8B-B14F-4D97-AF65-F5344CB8AC3E}">
        <p14:creationId xmlns:p14="http://schemas.microsoft.com/office/powerpoint/2010/main" xmlns="" val="4243616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lgn="just"/>
            <a:r>
              <a:rPr lang="fr-FR" b="1" dirty="0"/>
              <a:t>L’anthropologie physique</a:t>
            </a:r>
            <a:r>
              <a:rPr lang="fr-FR" dirty="0"/>
              <a:t> qui est l’étude zoologique de l’homme. Elle naît après quelques travaux de précurseurs au début du XIXème siècle, avec les recherches de Boucher de PERTHES (1788 – 1868) aux environs de 1828. Le terme a été utilisé dans un sens </a:t>
            </a:r>
            <a:r>
              <a:rPr lang="fr-FR" dirty="0" err="1"/>
              <a:t>raciologique</a:t>
            </a:r>
            <a:r>
              <a:rPr lang="fr-FR" dirty="0"/>
              <a:t> et apparaît très souvent en paléontologie.</a:t>
            </a:r>
          </a:p>
          <a:p>
            <a:endParaRPr lang="fr-FR" dirty="0"/>
          </a:p>
        </p:txBody>
      </p:sp>
    </p:spTree>
    <p:extLst>
      <p:ext uri="{BB962C8B-B14F-4D97-AF65-F5344CB8AC3E}">
        <p14:creationId xmlns:p14="http://schemas.microsoft.com/office/powerpoint/2010/main" xmlns="" val="2750521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lvl="0" algn="just"/>
            <a:r>
              <a:rPr lang="fr-FR" b="1" dirty="0"/>
              <a:t>L’anthropologie sociale et culturelle</a:t>
            </a:r>
            <a:r>
              <a:rPr lang="fr-FR" dirty="0"/>
              <a:t> est au sens large l’étude de l’homme en société. Elle englobe notamment l’état préhistorique de la culture humaine et la linguistique. Au sens restreint ces deux derniers points de vue ne sont pas retenus. L’objet de l’anthropologie sociale et culturelle ou comme on dit couramment quand il n’y a pas d’ambiguïté possible ; de l’anthropologie tout court, est la coloration culturelle et sociale de la vie humaine que sa sociologie proprement dite. En ce sens l’anthropologie s’applique essentiellement à des communautés où les différenciations individuelles sont peu sensibles : sociétés dites primitives, communautés folkloriques.</a:t>
            </a:r>
          </a:p>
          <a:p>
            <a:endParaRPr lang="fr-FR" dirty="0"/>
          </a:p>
        </p:txBody>
      </p:sp>
    </p:spTree>
    <p:extLst>
      <p:ext uri="{BB962C8B-B14F-4D97-AF65-F5344CB8AC3E}">
        <p14:creationId xmlns:p14="http://schemas.microsoft.com/office/powerpoint/2010/main" xmlns="" val="3278953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a:t>Le terme d’anthropologie sociale est plutôt utilisé par les anglais qui ont, de fait, plus volontiers étudié les dimensions sociales des sociétés primitives (famille, organisation économique, pouvoir) ; les américains parlent d’anthropologie culturelle car la culture (mœurs, personnalité, etc.) fut pour eux un objet d’attentions plus spécifiques.</a:t>
            </a:r>
          </a:p>
          <a:p>
            <a:endParaRPr lang="fr-FR" dirty="0"/>
          </a:p>
        </p:txBody>
      </p:sp>
    </p:spTree>
    <p:extLst>
      <p:ext uri="{BB962C8B-B14F-4D97-AF65-F5344CB8AC3E}">
        <p14:creationId xmlns:p14="http://schemas.microsoft.com/office/powerpoint/2010/main" xmlns="" val="29910543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e 1&quot;/&gt;&lt;property id=&quot;20307&quot; value=&quot;277&quot;/&gt;&lt;/object&gt;&lt;object type=&quot;3&quot; unique_id=&quot;10005&quot;&gt;&lt;property id=&quot;20148&quot; value=&quot;5&quot;/&gt;&lt;property id=&quot;20300&quot; value=&quot;Diapositive 2 - &amp;quot;Les concepts d’anthropologie, de sociologie et d’ethnologie.&amp;#x0D;&amp;#x0A;&amp;quot;&quot;/&gt;&lt;property id=&quot;20307&quot; value=&quot;256&quot;/&gt;&lt;/object&gt;&lt;object type=&quot;3&quot; unique_id=&quot;10006&quot;&gt;&lt;property id=&quot;20148&quot; value=&quot;5&quot;/&gt;&lt;property id=&quot;20300&quot; value=&quot;Diapositive 3 - &amp;quot;I - Ethnographie, Ethnologie et anthropologie.&amp;#x0D;&amp;#x0A;&amp;quot;&quot;/&gt;&lt;property id=&quot;20307&quot; value=&quot;257&quot;/&gt;&lt;/object&gt;&lt;object type=&quot;3&quot; unique_id=&quot;10007&quot;&gt;&lt;property id=&quot;20148&quot; value=&quot;5&quot;/&gt;&lt;property id=&quot;20300&quot; value=&quot;Diapositive 4 - &amp;quot;A - Ethnographie.&amp;#x0D;&amp;#x0A;&amp;quot;&quot;/&gt;&lt;property id=&quot;20307&quot; value=&quot;258&quot;/&gt;&lt;/object&gt;&lt;object type=&quot;3&quot; unique_id=&quot;10008&quot;&gt;&lt;property id=&quot;20148&quot; value=&quot;5&quot;/&gt;&lt;property id=&quot;20300&quot; value=&quot;Diapositive 5 - &amp;quot;B - Ethnologie.&amp;#x0D;&amp;#x0A;&amp;quot;&quot;/&gt;&lt;property id=&quot;20307&quot; value=&quot;259&quot;/&gt;&lt;/object&gt;&lt;object type=&quot;3&quot; unique_id=&quot;10009&quot;&gt;&lt;property id=&quot;20148&quot; value=&quot;5&quot;/&gt;&lt;property id=&quot;20300&quot; value=&quot;Diapositive 6 - &amp;quot;C - Anthropologie.&amp;#x0D;&amp;#x0A;&amp;quot;&quot;/&gt;&lt;property id=&quot;20307&quot; value=&quot;260&quot;/&gt;&lt;/object&gt;&lt;object type=&quot;3&quot; unique_id=&quot;10010&quot;&gt;&lt;property id=&quot;20148&quot; value=&quot;5&quot;/&gt;&lt;property id=&quot;20300&quot; value=&quot;Diapositive 7&quot;/&gt;&lt;property id=&quot;20307&quot; value=&quot;261&quot;/&gt;&lt;/object&gt;&lt;object type=&quot;3&quot; unique_id=&quot;10011&quot;&gt;&lt;property id=&quot;20148&quot; value=&quot;5&quot;/&gt;&lt;property id=&quot;20300&quot; value=&quot;Diapositive 8&quot;/&gt;&lt;property id=&quot;20307&quot; value=&quot;262&quot;/&gt;&lt;/object&gt;&lt;object type=&quot;3&quot; unique_id=&quot;10012&quot;&gt;&lt;property id=&quot;20148&quot; value=&quot;5&quot;/&gt;&lt;property id=&quot;20300&quot; value=&quot;Diapositive 9&quot;/&gt;&lt;property id=&quot;20307&quot; value=&quot;263&quot;/&gt;&lt;/object&gt;&lt;object type=&quot;3&quot; unique_id=&quot;10013&quot;&gt;&lt;property id=&quot;20148&quot; value=&quot;5&quot;/&gt;&lt;property id=&quot;20300&quot; value=&quot;Diapositive 10&quot;/&gt;&lt;property id=&quot;20307&quot; value=&quot;264&quot;/&gt;&lt;/object&gt;&lt;object type=&quot;3&quot; unique_id=&quot;10014&quot;&gt;&lt;property id=&quot;20148&quot; value=&quot;5&quot;/&gt;&lt;property id=&quot;20300&quot; value=&quot;Diapositive 11&quot;/&gt;&lt;property id=&quot;20307&quot; value=&quot;266&quot;/&gt;&lt;/object&gt;&lt;object type=&quot;3&quot; unique_id=&quot;10015&quot;&gt;&lt;property id=&quot;20148&quot; value=&quot;5&quot;/&gt;&lt;property id=&quot;20300&quot; value=&quot;Diapositive 12 - &amp;quot;D - Histoire de l’Anthropologie.&amp;#x0D;&amp;#x0A;&amp;quot;&quot;/&gt;&lt;property id=&quot;20307&quot; value=&quot;267&quot;/&gt;&lt;/object&gt;&lt;object type=&quot;3&quot; unique_id=&quot;10016&quot;&gt;&lt;property id=&quot;20148&quot; value=&quot;5&quot;/&gt;&lt;property id=&quot;20300&quot; value=&quot;Diapositive 13&quot;/&gt;&lt;property id=&quot;20307&quot; value=&quot;268&quot;/&gt;&lt;/object&gt;&lt;object type=&quot;3&quot; unique_id=&quot;10017&quot;&gt;&lt;property id=&quot;20148&quot; value=&quot;5&quot;/&gt;&lt;property id=&quot;20300&quot; value=&quot;Diapositive 14 - &amp;quot;L’anthropologie naît du mariage entre courants convergents :&amp;#x0D;&amp;#x0A;&amp;quot;&quot;/&gt;&lt;property id=&quot;20307&quot; value=&quot;269&quot;/&gt;&lt;/object&gt;&lt;object type=&quot;3&quot; unique_id=&quot;10018&quot;&gt;&lt;property id=&quot;20148&quot; value=&quot;5&quot;/&gt;&lt;property id=&quot;20300&quot; value=&quot;Diapositive 15 - &amp;quot;Au XIXème un nouveau regard sur la condition humaine.&amp;#x0D;&amp;#x0A;&amp;quot;&quot;/&gt;&lt;property id=&quot;20307&quot; value=&quot;270&quot;/&gt;&lt;/object&gt;&lt;object type=&quot;3&quot; unique_id=&quot;10019&quot;&gt;&lt;property id=&quot;20148&quot; value=&quot;5&quot;/&gt;&lt;property id=&quot;20300&quot; value=&quot;Diapositive 16&quot;/&gt;&lt;property id=&quot;20307&quot; value=&quot;271&quot;/&gt;&lt;/object&gt;&lt;object type=&quot;3&quot; unique_id=&quot;10020&quot;&gt;&lt;property id=&quot;20148&quot; value=&quot;5&quot;/&gt;&lt;property id=&quot;20300&quot; value=&quot;Diapositive 17 - &amp;quot;II - La sociologie.&amp;#x0D;&amp;#x0A;&amp;quot;&quot;/&gt;&lt;property id=&quot;20307&quot; value=&quot;272&quot;/&gt;&lt;/object&gt;&lt;object type=&quot;3&quot; unique_id=&quot;10021&quot;&gt;&lt;property id=&quot;20148&quot; value=&quot;5&quot;/&gt;&lt;property id=&quot;20300&quot; value=&quot;Diapositive 18&quot;/&gt;&lt;property id=&quot;20307&quot; value=&quot;273&quot;/&gt;&lt;/object&gt;&lt;object type=&quot;3&quot; unique_id=&quot;10022&quot;&gt;&lt;property id=&quot;20148&quot; value=&quot;5&quot;/&gt;&lt;property id=&quot;20300&quot; value=&quot;Diapositive 19&quot;/&gt;&lt;property id=&quot;20307&quot; value=&quot;274&quot;/&gt;&lt;/object&gt;&lt;object type=&quot;3&quot; unique_id=&quot;10023&quot;&gt;&lt;property id=&quot;20148&quot; value=&quot;5&quot;/&gt;&lt;property id=&quot;20300&quot; value=&quot;Diapositive 20&quot;/&gt;&lt;property id=&quot;20307&quot; value=&quot;275&quot;/&gt;&lt;/object&gt;&lt;object type=&quot;3&quot; unique_id=&quot;10024&quot;&gt;&lt;property id=&quot;20148&quot; value=&quot;5&quot;/&gt;&lt;property id=&quot;20300&quot; value=&quot;Diapositive 21&quot;/&gt;&lt;property id=&quot;20307&quot; value=&quot;276&quot;/&gt;&lt;/object&gt;&lt;/object&gt;&lt;/object&gt;&lt;/database&gt;"/>
  <p:tag name="SECTOMILLISECCONVERTED"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877</Words>
  <Application>Microsoft Office PowerPoint</Application>
  <PresentationFormat>Affichage à l'écran (4:3)</PresentationFormat>
  <Paragraphs>39</Paragraphs>
  <Slides>16</Slides>
  <Notes>1</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Diapositive 1</vt:lpstr>
      <vt:lpstr>Les concepts d’anthropologie, de sociologie et d’ethnologie. </vt:lpstr>
      <vt:lpstr>I - Ethnographie, Ethnologie et anthropologie. </vt:lpstr>
      <vt:lpstr>A - Ethnographie. </vt:lpstr>
      <vt:lpstr>B - Ethnologie. </vt:lpstr>
      <vt:lpstr>C - Anthropologie. </vt:lpstr>
      <vt:lpstr>Diapositive 7</vt:lpstr>
      <vt:lpstr>Diapositive 8</vt:lpstr>
      <vt:lpstr>Diapositive 9</vt:lpstr>
      <vt:lpstr>Diapositive 10</vt:lpstr>
      <vt:lpstr>Diapositive 11</vt:lpstr>
      <vt:lpstr>D - Histoire de l’Anthropologie. </vt:lpstr>
      <vt:lpstr>Diapositive 13</vt:lpstr>
      <vt:lpstr>L’anthropologie naît du mariage entre courants convergents : </vt:lpstr>
      <vt:lpstr>Au XIXème un nouveau regard sur la condition humaine. </vt:lpstr>
      <vt:lpstr>Diapositive 16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concepts d’anthropologie, de sociologie et d’ethnologie.</dc:title>
  <dc:creator>hp</dc:creator>
  <cp:lastModifiedBy>Jean Pierre DELATTRE</cp:lastModifiedBy>
  <cp:revision>12</cp:revision>
  <dcterms:created xsi:type="dcterms:W3CDTF">2012-01-16T09:54:51Z</dcterms:created>
  <dcterms:modified xsi:type="dcterms:W3CDTF">2012-02-14T14:12:34Z</dcterms:modified>
</cp:coreProperties>
</file>